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7" r:id="rId3"/>
    <p:sldId id="263" r:id="rId4"/>
    <p:sldId id="264" r:id="rId5"/>
    <p:sldId id="265" r:id="rId6"/>
    <p:sldId id="266" r:id="rId7"/>
    <p:sldId id="267" r:id="rId8"/>
    <p:sldId id="260"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194" name="Group 2"/>
          <p:cNvGrpSpPr>
            <a:grpSpLocks/>
          </p:cNvGrpSpPr>
          <p:nvPr/>
        </p:nvGrpSpPr>
        <p:grpSpPr bwMode="auto">
          <a:xfrm>
            <a:off x="0" y="0"/>
            <a:ext cx="9140825" cy="6850063"/>
            <a:chOff x="0" y="0"/>
            <a:chExt cx="5758" cy="4315"/>
          </a:xfrm>
        </p:grpSpPr>
        <p:grpSp>
          <p:nvGrpSpPr>
            <p:cNvPr id="8195" name="Group 3"/>
            <p:cNvGrpSpPr>
              <a:grpSpLocks/>
            </p:cNvGrpSpPr>
            <p:nvPr userDrawn="1"/>
          </p:nvGrpSpPr>
          <p:grpSpPr bwMode="auto">
            <a:xfrm>
              <a:off x="1728" y="2230"/>
              <a:ext cx="4027" cy="2085"/>
              <a:chOff x="1728" y="2230"/>
              <a:chExt cx="4027" cy="2085"/>
            </a:xfrm>
          </p:grpSpPr>
          <p:sp>
            <p:nvSpPr>
              <p:cNvPr id="8196"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8197"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8198"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8199"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8200"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8201"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8202"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8203"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8204"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8205" name="Rectangle 13"/>
          <p:cNvSpPr>
            <a:spLocks noGrp="1" noChangeArrowheads="1"/>
          </p:cNvSpPr>
          <p:nvPr>
            <p:ph type="dt" sz="quarter" idx="2"/>
          </p:nvPr>
        </p:nvSpPr>
        <p:spPr>
          <a:xfrm>
            <a:off x="457200" y="6248400"/>
            <a:ext cx="2133600" cy="476250"/>
          </a:xfrm>
        </p:spPr>
        <p:txBody>
          <a:bodyPr/>
          <a:lstStyle>
            <a:lvl1pPr>
              <a:defRPr/>
            </a:lvl1pPr>
          </a:lstStyle>
          <a:p>
            <a:endParaRPr lang="en-US"/>
          </a:p>
        </p:txBody>
      </p:sp>
      <p:sp>
        <p:nvSpPr>
          <p:cNvPr id="8206" name="Rectangle 14"/>
          <p:cNvSpPr>
            <a:spLocks noGrp="1" noChangeArrowheads="1"/>
          </p:cNvSpPr>
          <p:nvPr>
            <p:ph type="ftr" sz="quarter" idx="3"/>
          </p:nvPr>
        </p:nvSpPr>
        <p:spPr>
          <a:xfrm>
            <a:off x="3124200" y="6251575"/>
            <a:ext cx="2895600" cy="476250"/>
          </a:xfrm>
        </p:spPr>
        <p:txBody>
          <a:bodyPr/>
          <a:lstStyle>
            <a:lvl1pPr>
              <a:defRPr/>
            </a:lvl1pPr>
          </a:lstStyle>
          <a:p>
            <a:endParaRPr lang="en-US"/>
          </a:p>
        </p:txBody>
      </p:sp>
      <p:sp>
        <p:nvSpPr>
          <p:cNvPr id="8207" name="Rectangle 15"/>
          <p:cNvSpPr>
            <a:spLocks noGrp="1" noChangeArrowheads="1"/>
          </p:cNvSpPr>
          <p:nvPr>
            <p:ph type="sldNum" sz="quarter" idx="4"/>
          </p:nvPr>
        </p:nvSpPr>
        <p:spPr>
          <a:xfrm>
            <a:off x="6553200" y="6254750"/>
            <a:ext cx="2133600" cy="476250"/>
          </a:xfrm>
        </p:spPr>
        <p:txBody>
          <a:bodyPr/>
          <a:lstStyle>
            <a:lvl1pPr>
              <a:defRPr/>
            </a:lvl1pPr>
          </a:lstStyle>
          <a:p>
            <a:fld id="{6EBA9B10-1352-4C52-9C37-3BA9C36EDE7E}"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B9B9D89-0FBC-4D55-873F-CDDD2B27C5BA}"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A35F733-032F-4254-BAC0-405BD0978EAE}"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51575"/>
            <a:ext cx="2133600" cy="47625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76250"/>
          </a:xfrm>
        </p:spPr>
        <p:txBody>
          <a:bodyPr/>
          <a:lstStyle>
            <a:lvl1pPr>
              <a:defRPr/>
            </a:lvl1pPr>
          </a:lstStyle>
          <a:p>
            <a:fld id="{7D2B34DE-786C-480B-92B3-9ADA2323D00C}" type="slidenum">
              <a:rPr lang="en-US"/>
              <a:pPr/>
              <a:t>‹#›</a:t>
            </a:fld>
            <a:endParaRPr lang="en-US"/>
          </a:p>
        </p:txBody>
      </p:sp>
      <p:sp>
        <p:nvSpPr>
          <p:cNvPr id="7" name="Footer Placeholder 6"/>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0E019AD-0B10-4972-9F8F-8543D84524AD}"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8E0B927F-8948-4AD8-8696-D538F30967FD}"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ACCA1995-FB7A-4CFB-804F-3C1DD9A2AEF4}"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FF873B33-3075-43D3-B7C4-B288A805AEB5}" type="slidenum">
              <a:rPr lang="en-US"/>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6D83CAEB-FD0A-4220-A35D-40348E8A4A8F}" type="slidenum">
              <a:rPr lang="en-US"/>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F76F7BC4-1AAF-4DA9-BE73-2456D05321E9}" type="slidenum">
              <a:rPr lang="en-US"/>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2BB5D473-40E2-40A0-9ECE-F77C62280CDE}"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3851571A-A9FA-4C87-BCAB-6DA3E3714150}"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7171"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F83C5C56-A57B-4AD0-A896-469911CC4482}" type="slidenum">
              <a:rPr lang="en-US"/>
              <a:pPr/>
              <a:t>‹#›</a:t>
            </a:fld>
            <a:endParaRPr lang="en-US"/>
          </a:p>
        </p:txBody>
      </p:sp>
      <p:grpSp>
        <p:nvGrpSpPr>
          <p:cNvPr id="7172" name="Group 4"/>
          <p:cNvGrpSpPr>
            <a:grpSpLocks/>
          </p:cNvGrpSpPr>
          <p:nvPr/>
        </p:nvGrpSpPr>
        <p:grpSpPr bwMode="auto">
          <a:xfrm>
            <a:off x="0" y="0"/>
            <a:ext cx="9140825" cy="6850063"/>
            <a:chOff x="0" y="0"/>
            <a:chExt cx="5758" cy="4315"/>
          </a:xfrm>
        </p:grpSpPr>
        <p:grpSp>
          <p:nvGrpSpPr>
            <p:cNvPr id="7173" name="Group 5"/>
            <p:cNvGrpSpPr>
              <a:grpSpLocks/>
            </p:cNvGrpSpPr>
            <p:nvPr userDrawn="1"/>
          </p:nvGrpSpPr>
          <p:grpSpPr bwMode="auto">
            <a:xfrm>
              <a:off x="1728" y="2230"/>
              <a:ext cx="4027" cy="2085"/>
              <a:chOff x="1728" y="2230"/>
              <a:chExt cx="4027" cy="2085"/>
            </a:xfrm>
          </p:grpSpPr>
          <p:sp>
            <p:nvSpPr>
              <p:cNvPr id="7174"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7175"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7176"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7177"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7178"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7179"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7180"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7181"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82"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endParaRPr lang="en-US"/>
          </a:p>
        </p:txBody>
      </p:sp>
      <p:sp>
        <p:nvSpPr>
          <p:cNvPr id="7183"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www.inside-mexico.com/noes.htm" TargetMode="External"/><Relationship Id="rId2" Type="http://schemas.openxmlformats.org/officeDocument/2006/relationships/hyperlink" Target="http://www.azcentral.com/ent/dead/teachers/" TargetMode="External"/><Relationship Id="rId1" Type="http://schemas.openxmlformats.org/officeDocument/2006/relationships/slideLayout" Target="../slideLayouts/slideLayout2.xml"/><Relationship Id="rId4" Type="http://schemas.openxmlformats.org/officeDocument/2006/relationships/hyperlink" Target="http://www.nacnet.org/assunta/dead.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Día de los Muertos</a:t>
            </a:r>
          </a:p>
        </p:txBody>
      </p:sp>
      <p:pic>
        <p:nvPicPr>
          <p:cNvPr id="2053" name="Picture 5" descr="skeleton anim"/>
          <p:cNvPicPr>
            <a:picLocks noChangeAspect="1" noChangeArrowheads="1" noCrop="1"/>
          </p:cNvPicPr>
          <p:nvPr/>
        </p:nvPicPr>
        <p:blipFill>
          <a:blip r:embed="rId2" cstate="print"/>
          <a:srcRect/>
          <a:stretch>
            <a:fillRect/>
          </a:stretch>
        </p:blipFill>
        <p:spPr bwMode="auto">
          <a:xfrm>
            <a:off x="3733800" y="3657600"/>
            <a:ext cx="1668463" cy="27336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p:txBody>
          <a:bodyPr/>
          <a:lstStyle/>
          <a:p>
            <a:r>
              <a:rPr lang="en-US"/>
              <a:t>?????</a:t>
            </a:r>
          </a:p>
        </p:txBody>
      </p:sp>
      <p:sp>
        <p:nvSpPr>
          <p:cNvPr id="9219" name="Rectangle 3"/>
          <p:cNvSpPr>
            <a:spLocks noGrp="1" noChangeArrowheads="1"/>
          </p:cNvSpPr>
          <p:nvPr>
            <p:ph type="body" idx="1"/>
          </p:nvPr>
        </p:nvSpPr>
        <p:spPr/>
        <p:txBody>
          <a:bodyPr/>
          <a:lstStyle/>
          <a:p>
            <a:pPr>
              <a:lnSpc>
                <a:spcPct val="90000"/>
              </a:lnSpc>
            </a:pPr>
            <a:r>
              <a:rPr lang="en-US" sz="2400"/>
              <a:t>What is it?</a:t>
            </a:r>
          </a:p>
          <a:p>
            <a:pPr lvl="1">
              <a:lnSpc>
                <a:spcPct val="90000"/>
              </a:lnSpc>
            </a:pPr>
            <a:r>
              <a:rPr lang="en-US" sz="2000"/>
              <a:t>Los Dias de los Muertos, the Day of the Dead, is a traditional Mexico holiday honoring the dead. Los Dias de los Muertos is not a sad time, but instead a time of remembering and rejoicing. </a:t>
            </a:r>
          </a:p>
          <a:p>
            <a:pPr>
              <a:lnSpc>
                <a:spcPct val="90000"/>
              </a:lnSpc>
            </a:pPr>
            <a:r>
              <a:rPr lang="en-US" sz="2400"/>
              <a:t>When is it?</a:t>
            </a:r>
          </a:p>
          <a:p>
            <a:pPr lvl="1">
              <a:lnSpc>
                <a:spcPct val="90000"/>
              </a:lnSpc>
            </a:pPr>
            <a:r>
              <a:rPr lang="en-US" sz="2000"/>
              <a:t>It is celebrated every year at the same time as Halloween and the Christian holy days of All Saints Day and All Souls Day (November 1st and 2nd). </a:t>
            </a:r>
          </a:p>
          <a:p>
            <a:pPr>
              <a:lnSpc>
                <a:spcPct val="90000"/>
              </a:lnSpc>
            </a:pPr>
            <a:r>
              <a:rPr lang="en-US" sz="2400"/>
              <a:t>Where is it celebrated?</a:t>
            </a:r>
          </a:p>
          <a:p>
            <a:pPr lvl="1">
              <a:lnSpc>
                <a:spcPct val="90000"/>
              </a:lnSpc>
            </a:pPr>
            <a:r>
              <a:rPr lang="en-US" sz="2000"/>
              <a:t>It is celebrated in Mexico, Ecuador, Guatemala, and other areas in Central and South America populated with the Latino ethnic background. The Day of the Dead is also celebrated in areas of the United States, such as California, Texas, and many others, in which the Mexican/American heritage exists.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p:txBody>
          <a:bodyPr/>
          <a:lstStyle/>
          <a:p>
            <a:r>
              <a:rPr lang="en-US"/>
              <a:t>Traditions- Altars</a:t>
            </a:r>
          </a:p>
        </p:txBody>
      </p:sp>
      <p:sp>
        <p:nvSpPr>
          <p:cNvPr id="15363" name="Rectangle 3"/>
          <p:cNvSpPr>
            <a:spLocks noGrp="1" noChangeArrowheads="1"/>
          </p:cNvSpPr>
          <p:nvPr>
            <p:ph type="body" sz="half" idx="1"/>
          </p:nvPr>
        </p:nvSpPr>
        <p:spPr>
          <a:xfrm>
            <a:off x="457200" y="1371600"/>
            <a:ext cx="4038600" cy="5257800"/>
          </a:xfrm>
        </p:spPr>
        <p:txBody>
          <a:bodyPr/>
          <a:lstStyle/>
          <a:p>
            <a:pPr>
              <a:lnSpc>
                <a:spcPct val="90000"/>
              </a:lnSpc>
            </a:pPr>
            <a:r>
              <a:rPr lang="en-US" sz="2000" b="1"/>
              <a:t>In the homes families arrange </a:t>
            </a:r>
            <a:r>
              <a:rPr lang="en-US" sz="2000" b="1" i="1"/>
              <a:t>ofrenda's</a:t>
            </a:r>
            <a:r>
              <a:rPr lang="en-US" sz="2000" b="1"/>
              <a:t> or "altars" with flowers, bread, fruit and candy. Pictures of the deceased family members are added. In the late afternoon special all night burning candles are lit - it is time to remember the departed - the old ones, their parents and grandparents.</a:t>
            </a:r>
            <a:r>
              <a:rPr lang="en-US" sz="2000"/>
              <a:t> </a:t>
            </a:r>
            <a:endParaRPr lang="en-US" sz="2000" b="1"/>
          </a:p>
          <a:p>
            <a:pPr>
              <a:lnSpc>
                <a:spcPct val="90000"/>
              </a:lnSpc>
            </a:pPr>
            <a:r>
              <a:rPr lang="en-US" sz="2000" b="1"/>
              <a:t>Altars should include:</a:t>
            </a:r>
          </a:p>
          <a:p>
            <a:pPr lvl="1">
              <a:lnSpc>
                <a:spcPct val="90000"/>
              </a:lnSpc>
            </a:pPr>
            <a:r>
              <a:rPr lang="en-US" sz="1800"/>
              <a:t>A picture of the one being  remembered </a:t>
            </a:r>
          </a:p>
          <a:p>
            <a:pPr lvl="1">
              <a:lnSpc>
                <a:spcPct val="90000"/>
              </a:lnSpc>
            </a:pPr>
            <a:r>
              <a:rPr lang="en-US" sz="1800"/>
              <a:t>Items they were fond of </a:t>
            </a:r>
          </a:p>
          <a:p>
            <a:pPr lvl="1">
              <a:lnSpc>
                <a:spcPct val="90000"/>
              </a:lnSpc>
            </a:pPr>
            <a:r>
              <a:rPr lang="en-US" sz="1800"/>
              <a:t>Something to snack on </a:t>
            </a:r>
          </a:p>
          <a:p>
            <a:pPr lvl="1">
              <a:lnSpc>
                <a:spcPct val="90000"/>
              </a:lnSpc>
            </a:pPr>
            <a:r>
              <a:rPr lang="en-US" sz="1800"/>
              <a:t>Candles </a:t>
            </a:r>
          </a:p>
          <a:p>
            <a:pPr lvl="1">
              <a:lnSpc>
                <a:spcPct val="90000"/>
              </a:lnSpc>
            </a:pPr>
            <a:r>
              <a:rPr lang="en-US" sz="1800"/>
              <a:t>Flowers </a:t>
            </a:r>
          </a:p>
          <a:p>
            <a:pPr lvl="1">
              <a:lnSpc>
                <a:spcPct val="90000"/>
              </a:lnSpc>
            </a:pPr>
            <a:r>
              <a:rPr lang="en-US" sz="1800"/>
              <a:t>Gifts</a:t>
            </a:r>
          </a:p>
        </p:txBody>
      </p:sp>
      <p:pic>
        <p:nvPicPr>
          <p:cNvPr id="15367" name="Picture 7" descr="oaxaltar05"/>
          <p:cNvPicPr>
            <a:picLocks noChangeAspect="1" noChangeArrowheads="1"/>
          </p:cNvPicPr>
          <p:nvPr>
            <p:ph sz="half" idx="2"/>
          </p:nvPr>
        </p:nvPicPr>
        <p:blipFill>
          <a:blip r:embed="rId2" cstate="print"/>
          <a:srcRect/>
          <a:stretch>
            <a:fillRect/>
          </a:stretch>
        </p:blipFill>
        <p:spPr>
          <a:xfrm>
            <a:off x="4724400" y="1676400"/>
            <a:ext cx="4038600" cy="3398838"/>
          </a:xfrm>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p:txBody>
          <a:bodyPr/>
          <a:lstStyle/>
          <a:p>
            <a:r>
              <a:rPr lang="en-US"/>
              <a:t>Traditions: Food</a:t>
            </a:r>
          </a:p>
        </p:txBody>
      </p:sp>
      <p:sp>
        <p:nvSpPr>
          <p:cNvPr id="16387" name="Rectangle 3"/>
          <p:cNvSpPr>
            <a:spLocks noGrp="1" noChangeArrowheads="1"/>
          </p:cNvSpPr>
          <p:nvPr>
            <p:ph type="body" sz="half" idx="1"/>
          </p:nvPr>
        </p:nvSpPr>
        <p:spPr>
          <a:xfrm>
            <a:off x="457200" y="1600200"/>
            <a:ext cx="8153400" cy="1981200"/>
          </a:xfrm>
        </p:spPr>
        <p:txBody>
          <a:bodyPr/>
          <a:lstStyle/>
          <a:p>
            <a:r>
              <a:rPr lang="en-US" sz="2800"/>
              <a:t>Pan de los Muertos</a:t>
            </a:r>
          </a:p>
          <a:p>
            <a:pPr lvl="1"/>
            <a:r>
              <a:rPr lang="en-US" sz="2400"/>
              <a:t>Special loaves of bread are baked, called </a:t>
            </a:r>
            <a:r>
              <a:rPr lang="en-US" sz="2400" i="1"/>
              <a:t>pan de muertos</a:t>
            </a:r>
            <a:r>
              <a:rPr lang="en-US" sz="2400"/>
              <a:t>, and decorated with "bones. </a:t>
            </a:r>
          </a:p>
          <a:p>
            <a:endParaRPr lang="en-US" sz="2800"/>
          </a:p>
        </p:txBody>
      </p:sp>
      <p:pic>
        <p:nvPicPr>
          <p:cNvPr id="16388" name="Picture 4" descr="Bread"/>
          <p:cNvPicPr>
            <a:picLocks noChangeAspect="1" noChangeArrowheads="1"/>
          </p:cNvPicPr>
          <p:nvPr>
            <p:ph sz="half" idx="2"/>
          </p:nvPr>
        </p:nvPicPr>
        <p:blipFill>
          <a:blip r:embed="rId2" cstate="print"/>
          <a:srcRect/>
          <a:stretch>
            <a:fillRect/>
          </a:stretch>
        </p:blipFill>
        <p:spPr>
          <a:xfrm>
            <a:off x="2667000" y="3200400"/>
            <a:ext cx="4038600" cy="1901825"/>
          </a:xfrm>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r>
              <a:rPr lang="en-US"/>
              <a:t>Traditions: Flowers</a:t>
            </a:r>
          </a:p>
        </p:txBody>
      </p:sp>
      <p:sp>
        <p:nvSpPr>
          <p:cNvPr id="17411" name="Rectangle 3"/>
          <p:cNvSpPr>
            <a:spLocks noGrp="1" noChangeArrowheads="1"/>
          </p:cNvSpPr>
          <p:nvPr>
            <p:ph type="body" sz="half" idx="1"/>
          </p:nvPr>
        </p:nvSpPr>
        <p:spPr>
          <a:xfrm>
            <a:off x="457200" y="1600200"/>
            <a:ext cx="8001000" cy="4876800"/>
          </a:xfrm>
        </p:spPr>
        <p:txBody>
          <a:bodyPr/>
          <a:lstStyle/>
          <a:p>
            <a:pPr>
              <a:lnSpc>
                <a:spcPct val="90000"/>
              </a:lnSpc>
            </a:pPr>
            <a:r>
              <a:rPr lang="en-US" sz="2400"/>
              <a:t>During los Dias de los Muertos the yellow marigold  symbolizes the short duration of life. </a:t>
            </a:r>
          </a:p>
          <a:p>
            <a:pPr>
              <a:lnSpc>
                <a:spcPct val="90000"/>
              </a:lnSpc>
            </a:pPr>
            <a:r>
              <a:rPr lang="en-US" sz="2400"/>
              <a:t>Other flowers commonly seen during this celebration include the white amaryllis, wild orchids, baby's breath and ruby coxcombs are offered as adornment and enticement for the returning spirits. </a:t>
            </a:r>
          </a:p>
          <a:p>
            <a:pPr>
              <a:lnSpc>
                <a:spcPct val="90000"/>
              </a:lnSpc>
            </a:pPr>
            <a:r>
              <a:rPr lang="en-US" sz="2400"/>
              <a:t>Wreaths made of flowers, both real and plastic, are often placed on the grave sites.</a:t>
            </a:r>
            <a:r>
              <a:rPr lang="en-US" sz="2000"/>
              <a:t> </a:t>
            </a:r>
          </a:p>
        </p:txBody>
      </p:sp>
      <p:pic>
        <p:nvPicPr>
          <p:cNvPr id="17413" name="Picture 5" descr="marigolds2"/>
          <p:cNvPicPr>
            <a:picLocks noChangeAspect="1" noChangeArrowheads="1"/>
          </p:cNvPicPr>
          <p:nvPr>
            <p:ph sz="half" idx="2"/>
          </p:nvPr>
        </p:nvPicPr>
        <p:blipFill>
          <a:blip r:embed="rId2" cstate="print"/>
          <a:srcRect/>
          <a:stretch>
            <a:fillRect/>
          </a:stretch>
        </p:blipFill>
        <p:spPr>
          <a:xfrm>
            <a:off x="4876800" y="4267200"/>
            <a:ext cx="3429000" cy="2274888"/>
          </a:xfrm>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r>
              <a:rPr lang="en-US"/>
              <a:t>Traditions: Papel Picado</a:t>
            </a:r>
          </a:p>
        </p:txBody>
      </p:sp>
      <p:sp>
        <p:nvSpPr>
          <p:cNvPr id="18435" name="Rectangle 3"/>
          <p:cNvSpPr>
            <a:spLocks noGrp="1" noChangeArrowheads="1"/>
          </p:cNvSpPr>
          <p:nvPr>
            <p:ph type="body" sz="half" idx="1"/>
          </p:nvPr>
        </p:nvSpPr>
        <p:spPr>
          <a:xfrm>
            <a:off x="762000" y="1905000"/>
            <a:ext cx="4267200" cy="3581400"/>
          </a:xfrm>
        </p:spPr>
        <p:txBody>
          <a:bodyPr/>
          <a:lstStyle/>
          <a:p>
            <a:r>
              <a:rPr lang="en-US" sz="2400" b="1"/>
              <a:t>Papel Picado is a traditional art used to decorate homes, businesses, markets and altars in preparation for the Day of the Dead. </a:t>
            </a:r>
          </a:p>
          <a:p>
            <a:r>
              <a:rPr lang="en-US" sz="2400" b="1"/>
              <a:t>The thin tissue paper images are usually cut in large quantities and hung in repetitious patterns.</a:t>
            </a:r>
            <a:r>
              <a:rPr lang="en-US" sz="1800" b="1"/>
              <a:t> </a:t>
            </a:r>
            <a:endParaRPr lang="en-US" sz="1800"/>
          </a:p>
        </p:txBody>
      </p:sp>
      <p:pic>
        <p:nvPicPr>
          <p:cNvPr id="18439" name="Picture 7" descr="catpaper"/>
          <p:cNvPicPr>
            <a:picLocks noChangeAspect="1" noChangeArrowheads="1"/>
          </p:cNvPicPr>
          <p:nvPr>
            <p:ph sz="half" idx="2"/>
          </p:nvPr>
        </p:nvPicPr>
        <p:blipFill>
          <a:blip r:embed="rId2" cstate="print"/>
          <a:srcRect/>
          <a:stretch>
            <a:fillRect/>
          </a:stretch>
        </p:blipFill>
        <p:spPr>
          <a:xfrm>
            <a:off x="5334000" y="1828800"/>
            <a:ext cx="2608263" cy="4014788"/>
          </a:xfrm>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lstStyle/>
          <a:p>
            <a:r>
              <a:rPr lang="en-US"/>
              <a:t>Traditions: Skeletons</a:t>
            </a:r>
          </a:p>
        </p:txBody>
      </p:sp>
      <p:sp>
        <p:nvSpPr>
          <p:cNvPr id="19459" name="Rectangle 3"/>
          <p:cNvSpPr>
            <a:spLocks noGrp="1" noChangeArrowheads="1"/>
          </p:cNvSpPr>
          <p:nvPr>
            <p:ph type="body" sz="half" idx="1"/>
          </p:nvPr>
        </p:nvSpPr>
        <p:spPr>
          <a:xfrm>
            <a:off x="609600" y="1371600"/>
            <a:ext cx="8229600" cy="3429000"/>
          </a:xfrm>
        </p:spPr>
        <p:txBody>
          <a:bodyPr/>
          <a:lstStyle/>
          <a:p>
            <a:pPr>
              <a:lnSpc>
                <a:spcPct val="90000"/>
              </a:lnSpc>
            </a:pPr>
            <a:r>
              <a:rPr lang="en-US" sz="2800"/>
              <a:t>Skeletons and skulls are found everywhere. Chocolate skulls, marzipan coffins, and white chocolate skeletons. </a:t>
            </a:r>
          </a:p>
          <a:p>
            <a:pPr>
              <a:lnSpc>
                <a:spcPct val="90000"/>
              </a:lnSpc>
            </a:pPr>
            <a:r>
              <a:rPr lang="en-US" sz="2800"/>
              <a:t>Handmade skeleton figurines, called c</a:t>
            </a:r>
            <a:r>
              <a:rPr lang="en-US" sz="2800" i="1"/>
              <a:t>alacas</a:t>
            </a:r>
            <a:r>
              <a:rPr lang="en-US" sz="2800"/>
              <a:t>, are especially popular. </a:t>
            </a:r>
            <a:r>
              <a:rPr lang="en-US" sz="2800" i="1"/>
              <a:t>Calacas</a:t>
            </a:r>
            <a:r>
              <a:rPr lang="en-US" sz="2800"/>
              <a:t> usually show an active and joyful afterlife. Figures of musicians, generals on horseback, even skeletal brides, in their white bridal gowns marching down the aisles with their boney grooms. </a:t>
            </a:r>
          </a:p>
        </p:txBody>
      </p:sp>
      <p:pic>
        <p:nvPicPr>
          <p:cNvPr id="19463" name="Picture 7" descr="calacas"/>
          <p:cNvPicPr>
            <a:picLocks noChangeAspect="1" noChangeArrowheads="1"/>
          </p:cNvPicPr>
          <p:nvPr>
            <p:ph sz="half" idx="2"/>
          </p:nvPr>
        </p:nvPicPr>
        <p:blipFill>
          <a:blip r:embed="rId2" cstate="print"/>
          <a:srcRect/>
          <a:stretch>
            <a:fillRect/>
          </a:stretch>
        </p:blipFill>
        <p:spPr>
          <a:xfrm>
            <a:off x="4648200" y="4419600"/>
            <a:ext cx="3200400" cy="2060575"/>
          </a:xfrm>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r>
              <a:rPr lang="en-US"/>
              <a:t>Links</a:t>
            </a:r>
          </a:p>
        </p:txBody>
      </p:sp>
      <p:sp>
        <p:nvSpPr>
          <p:cNvPr id="12291" name="Rectangle 3"/>
          <p:cNvSpPr>
            <a:spLocks noGrp="1" noChangeArrowheads="1"/>
          </p:cNvSpPr>
          <p:nvPr>
            <p:ph type="body" idx="1"/>
          </p:nvPr>
        </p:nvSpPr>
        <p:spPr/>
        <p:txBody>
          <a:bodyPr/>
          <a:lstStyle/>
          <a:p>
            <a:r>
              <a:rPr lang="en-US"/>
              <a:t>Día de los Muertos: For Teachers and Students</a:t>
            </a:r>
          </a:p>
          <a:p>
            <a:pPr lvl="1"/>
            <a:r>
              <a:rPr lang="en-US">
                <a:hlinkClick r:id="rId2"/>
              </a:rPr>
              <a:t>http://www.azcentral.com/ent/dead/teachers/</a:t>
            </a:r>
            <a:r>
              <a:rPr lang="en-US"/>
              <a:t> </a:t>
            </a:r>
          </a:p>
          <a:p>
            <a:r>
              <a:rPr lang="en-US"/>
              <a:t>Common misconceptions about the Day of the Dead</a:t>
            </a:r>
          </a:p>
          <a:p>
            <a:pPr lvl="1"/>
            <a:r>
              <a:rPr lang="en-US">
                <a:hlinkClick r:id="rId3"/>
              </a:rPr>
              <a:t>http://www.inside-mexico.com/noes.htm</a:t>
            </a:r>
            <a:r>
              <a:rPr lang="en-US"/>
              <a:t> </a:t>
            </a:r>
          </a:p>
          <a:p>
            <a:r>
              <a:rPr lang="en-US"/>
              <a:t>History, Traditions, and Significance</a:t>
            </a:r>
          </a:p>
          <a:p>
            <a:pPr lvl="1"/>
            <a:r>
              <a:rPr lang="en-US">
                <a:hlinkClick r:id="rId4"/>
              </a:rPr>
              <a:t>http://www.nacnet.org/assunta/dead.htm</a:t>
            </a:r>
            <a:r>
              <a:rPr lang="en-US"/>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Stream</Template>
  <TotalTime>104</TotalTime>
  <Words>455</Words>
  <Application>Microsoft Office PowerPoint</Application>
  <PresentationFormat>On-screen Show (4:3)</PresentationFormat>
  <Paragraphs>37</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Garamond</vt:lpstr>
      <vt:lpstr>Times New Roman</vt:lpstr>
      <vt:lpstr>Wingdings</vt:lpstr>
      <vt:lpstr>Stream</vt:lpstr>
      <vt:lpstr>Día de los Muertos</vt:lpstr>
      <vt:lpstr>?????</vt:lpstr>
      <vt:lpstr>Traditions- Altars</vt:lpstr>
      <vt:lpstr>Traditions: Food</vt:lpstr>
      <vt:lpstr>Traditions: Flowers</vt:lpstr>
      <vt:lpstr>Traditions: Papel Picado</vt:lpstr>
      <vt:lpstr>Traditions: Skeletons</vt:lpstr>
      <vt:lpstr>Links</vt:lpstr>
    </vt:vector>
  </TitlesOfParts>
  <Company>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dc:creator>
  <cp:lastModifiedBy>Noemi Blair</cp:lastModifiedBy>
  <cp:revision>38</cp:revision>
  <dcterms:created xsi:type="dcterms:W3CDTF">2004-10-23T17:48:25Z</dcterms:created>
  <dcterms:modified xsi:type="dcterms:W3CDTF">2012-01-30T11:56:42Z</dcterms:modified>
</cp:coreProperties>
</file>